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7772400" cy="10058400"/>
  <p:notesSz cx="77724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311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98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8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8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98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8900" y="901898"/>
            <a:ext cx="459803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9800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atulk2512001@gmail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5" dirty="0"/>
              <a:t>CAPSTONE</a:t>
            </a:r>
            <a:r>
              <a:rPr spc="145" dirty="0"/>
              <a:t> </a:t>
            </a:r>
            <a:r>
              <a:rPr spc="440" dirty="0"/>
              <a:t>PROJECT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477122"/>
            <a:ext cx="4883150" cy="3294379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921385">
              <a:lnSpc>
                <a:spcPct val="100000"/>
              </a:lnSpc>
              <a:spcBef>
                <a:spcPts val="1290"/>
              </a:spcBef>
            </a:pPr>
            <a:r>
              <a:rPr sz="1700" b="1" u="sng" spc="125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mbria"/>
                <a:cs typeface="Cambria"/>
              </a:rPr>
              <a:t>Online</a:t>
            </a:r>
            <a:r>
              <a:rPr sz="1700" b="1" u="sng" spc="80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mbria"/>
                <a:cs typeface="Cambria"/>
              </a:rPr>
              <a:t> </a:t>
            </a:r>
            <a:r>
              <a:rPr sz="1700" b="1" u="sng" spc="160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mbria"/>
                <a:cs typeface="Cambria"/>
              </a:rPr>
              <a:t>Saloon</a:t>
            </a:r>
            <a:r>
              <a:rPr sz="1700" b="1" u="sng" spc="80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mbria"/>
                <a:cs typeface="Cambria"/>
              </a:rPr>
              <a:t> </a:t>
            </a:r>
            <a:r>
              <a:rPr sz="1700" b="1" u="sng" spc="185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mbria"/>
                <a:cs typeface="Cambria"/>
              </a:rPr>
              <a:t>Se</a:t>
            </a:r>
            <a:r>
              <a:rPr lang="en-US" sz="1700" b="1" u="sng" spc="185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mbria"/>
                <a:cs typeface="Cambria"/>
              </a:rPr>
              <a:t>r</a:t>
            </a:r>
            <a:r>
              <a:rPr sz="1700" b="1" u="sng" spc="185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mbria"/>
                <a:cs typeface="Cambria"/>
              </a:rPr>
              <a:t>vice</a:t>
            </a:r>
            <a:r>
              <a:rPr sz="1700" b="1" u="sng" spc="85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mbria"/>
                <a:cs typeface="Cambria"/>
              </a:rPr>
              <a:t> </a:t>
            </a:r>
            <a:r>
              <a:rPr sz="1700" b="1" u="sng" spc="125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mbria"/>
                <a:cs typeface="Cambria"/>
              </a:rPr>
              <a:t>Application</a:t>
            </a:r>
            <a:endParaRPr sz="1700" dirty="0">
              <a:latin typeface="Cambria"/>
              <a:cs typeface="Cambria"/>
            </a:endParaRPr>
          </a:p>
          <a:p>
            <a:pPr marL="1674495">
              <a:lnSpc>
                <a:spcPct val="100000"/>
              </a:lnSpc>
              <a:spcBef>
                <a:spcPts val="1055"/>
              </a:spcBef>
            </a:pPr>
            <a:r>
              <a:rPr sz="1500" b="1" spc="185" dirty="0">
                <a:solidFill>
                  <a:srgbClr val="CC4025"/>
                </a:solidFill>
                <a:latin typeface="Cambria"/>
                <a:cs typeface="Cambria"/>
              </a:rPr>
              <a:t>TEAM-</a:t>
            </a:r>
            <a:r>
              <a:rPr sz="1500" b="1" spc="200" dirty="0">
                <a:solidFill>
                  <a:srgbClr val="CC4025"/>
                </a:solidFill>
                <a:latin typeface="Cambria"/>
                <a:cs typeface="Cambria"/>
              </a:rPr>
              <a:t>C,</a:t>
            </a:r>
            <a:r>
              <a:rPr sz="1500" b="1" spc="450" dirty="0">
                <a:solidFill>
                  <a:srgbClr val="CC4025"/>
                </a:solidFill>
                <a:latin typeface="Cambria"/>
                <a:cs typeface="Cambria"/>
              </a:rPr>
              <a:t> </a:t>
            </a:r>
            <a:r>
              <a:rPr sz="1500" b="1" spc="140" dirty="0">
                <a:solidFill>
                  <a:srgbClr val="CC4025"/>
                </a:solidFill>
                <a:latin typeface="Cambria"/>
                <a:cs typeface="Cambria"/>
              </a:rPr>
              <a:t>BATCH</a:t>
            </a:r>
            <a:r>
              <a:rPr sz="1500" b="1" spc="60" dirty="0">
                <a:solidFill>
                  <a:srgbClr val="CC4025"/>
                </a:solidFill>
                <a:latin typeface="Cambria"/>
                <a:cs typeface="Cambria"/>
              </a:rPr>
              <a:t> </a:t>
            </a:r>
            <a:r>
              <a:rPr sz="1500" b="1" spc="235" dirty="0">
                <a:solidFill>
                  <a:srgbClr val="CC4025"/>
                </a:solidFill>
                <a:latin typeface="Cambria"/>
                <a:cs typeface="Cambria"/>
              </a:rPr>
              <a:t>-</a:t>
            </a:r>
            <a:r>
              <a:rPr sz="1500" b="1" spc="60" dirty="0">
                <a:solidFill>
                  <a:srgbClr val="CC4025"/>
                </a:solidFill>
                <a:latin typeface="Cambria"/>
                <a:cs typeface="Cambria"/>
              </a:rPr>
              <a:t> </a:t>
            </a:r>
            <a:r>
              <a:rPr sz="1500" b="1" spc="-50" dirty="0">
                <a:solidFill>
                  <a:srgbClr val="CC4025"/>
                </a:solidFill>
                <a:latin typeface="Cambria"/>
                <a:cs typeface="Cambria"/>
              </a:rPr>
              <a:t>8</a:t>
            </a:r>
            <a:endParaRPr sz="1500" dirty="0">
              <a:latin typeface="Cambria"/>
              <a:cs typeface="Cambria"/>
            </a:endParaRPr>
          </a:p>
          <a:p>
            <a:pPr marL="1266825">
              <a:lnSpc>
                <a:spcPct val="100000"/>
              </a:lnSpc>
              <a:spcBef>
                <a:spcPts val="1610"/>
              </a:spcBef>
            </a:pPr>
            <a:r>
              <a:rPr sz="1500" b="1" spc="165" dirty="0">
                <a:latin typeface="Cambria"/>
                <a:cs typeface="Cambria"/>
              </a:rPr>
              <a:t>JAVA</a:t>
            </a:r>
            <a:r>
              <a:rPr sz="1500" b="1" spc="60" dirty="0">
                <a:latin typeface="Cambria"/>
                <a:cs typeface="Cambria"/>
              </a:rPr>
              <a:t> </a:t>
            </a:r>
            <a:r>
              <a:rPr sz="1500" b="1" spc="165" dirty="0">
                <a:latin typeface="Cambria"/>
                <a:cs typeface="Cambria"/>
              </a:rPr>
              <a:t>FULL</a:t>
            </a:r>
            <a:r>
              <a:rPr sz="1500" b="1" spc="65" dirty="0">
                <a:latin typeface="Cambria"/>
                <a:cs typeface="Cambria"/>
              </a:rPr>
              <a:t> </a:t>
            </a:r>
            <a:r>
              <a:rPr sz="1500" b="1" spc="155" dirty="0">
                <a:latin typeface="Cambria"/>
                <a:cs typeface="Cambria"/>
              </a:rPr>
              <a:t>STACK</a:t>
            </a:r>
            <a:r>
              <a:rPr sz="1500" b="1" spc="60" dirty="0">
                <a:latin typeface="Cambria"/>
                <a:cs typeface="Cambria"/>
              </a:rPr>
              <a:t> </a:t>
            </a:r>
            <a:r>
              <a:rPr sz="1500" b="1" spc="180" dirty="0">
                <a:latin typeface="Cambria"/>
                <a:cs typeface="Cambria"/>
              </a:rPr>
              <a:t>Spíing</a:t>
            </a:r>
            <a:r>
              <a:rPr sz="1500" b="1" spc="65" dirty="0">
                <a:latin typeface="Cambria"/>
                <a:cs typeface="Cambria"/>
              </a:rPr>
              <a:t> </a:t>
            </a:r>
            <a:r>
              <a:rPr sz="1500" b="1" spc="125" dirty="0">
                <a:latin typeface="Cambria"/>
                <a:cs typeface="Cambria"/>
              </a:rPr>
              <a:t>Boot</a:t>
            </a:r>
            <a:endParaRPr sz="1500" dirty="0">
              <a:latin typeface="Cambria"/>
              <a:cs typeface="Cambria"/>
            </a:endParaRPr>
          </a:p>
          <a:p>
            <a:pPr marL="12700" marR="2601595" indent="9525">
              <a:lnSpc>
                <a:spcPct val="209500"/>
              </a:lnSpc>
              <a:spcBef>
                <a:spcPts val="1160"/>
              </a:spcBef>
            </a:pPr>
            <a:r>
              <a:rPr sz="1500" b="1" spc="135" dirty="0">
                <a:latin typeface="Cambria"/>
                <a:cs typeface="Cambria"/>
              </a:rPr>
              <a:t>Name:</a:t>
            </a:r>
            <a:r>
              <a:rPr sz="1500" b="1" spc="65" dirty="0">
                <a:latin typeface="Cambria"/>
                <a:cs typeface="Cambria"/>
              </a:rPr>
              <a:t> </a:t>
            </a:r>
            <a:r>
              <a:rPr sz="1500" b="1" spc="110" dirty="0">
                <a:latin typeface="Cambria"/>
                <a:cs typeface="Cambria"/>
              </a:rPr>
              <a:t>Atul</a:t>
            </a:r>
            <a:r>
              <a:rPr sz="1500" b="1" spc="70" dirty="0">
                <a:latin typeface="Cambria"/>
                <a:cs typeface="Cambria"/>
              </a:rPr>
              <a:t> </a:t>
            </a:r>
            <a:r>
              <a:rPr sz="1500" b="1" spc="160" dirty="0">
                <a:latin typeface="Cambria"/>
                <a:cs typeface="Cambria"/>
              </a:rPr>
              <a:t>Kuma</a:t>
            </a:r>
            <a:r>
              <a:rPr lang="en-US" sz="1500" b="1" spc="160" dirty="0">
                <a:latin typeface="Cambria"/>
                <a:cs typeface="Cambria"/>
              </a:rPr>
              <a:t>r</a:t>
            </a:r>
            <a:r>
              <a:rPr sz="1500" b="1" spc="160" dirty="0">
                <a:latin typeface="Cambria"/>
                <a:cs typeface="Cambria"/>
              </a:rPr>
              <a:t> </a:t>
            </a:r>
            <a:r>
              <a:rPr sz="1500" b="1" spc="120" dirty="0">
                <a:latin typeface="Cambria"/>
                <a:cs typeface="Cambria"/>
              </a:rPr>
              <a:t>Mobile</a:t>
            </a:r>
            <a:r>
              <a:rPr sz="1500" b="1" spc="65" dirty="0">
                <a:latin typeface="Cambria"/>
                <a:cs typeface="Cambria"/>
              </a:rPr>
              <a:t> </a:t>
            </a:r>
            <a:r>
              <a:rPr sz="1500" b="1" spc="150" dirty="0">
                <a:latin typeface="Cambria"/>
                <a:cs typeface="Cambria"/>
              </a:rPr>
              <a:t>No</a:t>
            </a:r>
            <a:r>
              <a:rPr sz="1500" b="1" spc="65" dirty="0">
                <a:latin typeface="Cambria"/>
                <a:cs typeface="Cambria"/>
              </a:rPr>
              <a:t> </a:t>
            </a:r>
            <a:r>
              <a:rPr sz="1500" b="1" spc="100" dirty="0">
                <a:latin typeface="Cambria"/>
                <a:cs typeface="Cambria"/>
              </a:rPr>
              <a:t>:</a:t>
            </a:r>
            <a:r>
              <a:rPr sz="1500" b="1" spc="70" dirty="0">
                <a:latin typeface="Cambria"/>
                <a:cs typeface="Cambria"/>
              </a:rPr>
              <a:t> </a:t>
            </a:r>
            <a:r>
              <a:rPr sz="1500" b="1" spc="-55" dirty="0">
                <a:latin typeface="Cambria"/>
                <a:cs typeface="Cambria"/>
              </a:rPr>
              <a:t>9508973152</a:t>
            </a:r>
            <a:endParaRPr sz="1500" dirty="0">
              <a:latin typeface="Cambria"/>
              <a:cs typeface="Cambria"/>
            </a:endParaRPr>
          </a:p>
          <a:p>
            <a:pPr marL="12700" marR="1528445">
              <a:lnSpc>
                <a:spcPct val="209500"/>
              </a:lnSpc>
            </a:pPr>
            <a:r>
              <a:rPr sz="1500" b="1" spc="190" dirty="0">
                <a:latin typeface="Cambria"/>
                <a:cs typeface="Cambria"/>
              </a:rPr>
              <a:t>E-</a:t>
            </a:r>
            <a:r>
              <a:rPr sz="1500" b="1" spc="105" dirty="0">
                <a:latin typeface="Cambria"/>
                <a:cs typeface="Cambria"/>
              </a:rPr>
              <a:t>mail:</a:t>
            </a:r>
            <a:r>
              <a:rPr sz="1500" b="1" spc="80" dirty="0">
                <a:latin typeface="Cambria"/>
                <a:cs typeface="Cambria"/>
              </a:rPr>
              <a:t> </a:t>
            </a:r>
            <a:r>
              <a:rPr sz="1500" b="1" u="sng" spc="65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Cambria"/>
                <a:cs typeface="Cambria"/>
                <a:hlinkClick r:id="rId2"/>
              </a:rPr>
              <a:t>atulk2512001@gmail.com</a:t>
            </a:r>
            <a:r>
              <a:rPr sz="1500" b="1" spc="65" dirty="0">
                <a:solidFill>
                  <a:srgbClr val="1154CC"/>
                </a:solidFill>
                <a:latin typeface="Cambria"/>
                <a:cs typeface="Cambria"/>
              </a:rPr>
              <a:t> </a:t>
            </a:r>
            <a:r>
              <a:rPr sz="1500" b="1" spc="120" dirty="0">
                <a:latin typeface="Cambria"/>
                <a:cs typeface="Cambria"/>
              </a:rPr>
              <a:t>Date:</a:t>
            </a:r>
            <a:r>
              <a:rPr sz="1500" b="1" spc="90" dirty="0">
                <a:latin typeface="Cambria"/>
                <a:cs typeface="Cambria"/>
              </a:rPr>
              <a:t> </a:t>
            </a:r>
            <a:r>
              <a:rPr sz="1500" b="1" spc="160" dirty="0">
                <a:latin typeface="Cambria"/>
                <a:cs typeface="Cambria"/>
              </a:rPr>
              <a:t>Aug</a:t>
            </a:r>
            <a:r>
              <a:rPr sz="1500" b="1" spc="90" dirty="0">
                <a:latin typeface="Cambria"/>
                <a:cs typeface="Cambria"/>
              </a:rPr>
              <a:t> </a:t>
            </a:r>
            <a:r>
              <a:rPr sz="1500" b="1" dirty="0">
                <a:latin typeface="Cambria"/>
                <a:cs typeface="Cambria"/>
              </a:rPr>
              <a:t>30,</a:t>
            </a:r>
            <a:r>
              <a:rPr sz="1500" b="1" spc="95" dirty="0">
                <a:latin typeface="Cambria"/>
                <a:cs typeface="Cambria"/>
              </a:rPr>
              <a:t> </a:t>
            </a:r>
            <a:r>
              <a:rPr sz="1500" b="1" spc="-20" dirty="0">
                <a:latin typeface="Cambria"/>
                <a:cs typeface="Cambria"/>
              </a:rPr>
              <a:t>2024</a:t>
            </a:r>
            <a:endParaRPr sz="15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975" y="5214437"/>
            <a:ext cx="6067425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103281"/>
            <a:ext cx="31769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Running</a:t>
            </a:r>
            <a:r>
              <a:rPr sz="1300" b="1" spc="-6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User</a:t>
            </a:r>
            <a:r>
              <a:rPr sz="1300" b="1" spc="-5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Management</a:t>
            </a:r>
            <a:r>
              <a:rPr sz="1300" b="1" spc="-6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480450"/>
            <a:ext cx="3140075" cy="0"/>
          </a:xfrm>
          <a:custGeom>
            <a:avLst/>
            <a:gdLst/>
            <a:ahLst/>
            <a:cxnLst/>
            <a:rect l="l" t="t" r="r" b="b"/>
            <a:pathLst>
              <a:path w="3140075">
                <a:moveTo>
                  <a:pt x="0" y="0"/>
                </a:moveTo>
                <a:lnTo>
                  <a:pt x="3139830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5224853"/>
            <a:ext cx="32550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Running</a:t>
            </a:r>
            <a:r>
              <a:rPr sz="1300" b="1" spc="-6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Staff</a:t>
            </a:r>
            <a:r>
              <a:rPr sz="1300" b="1" spc="-6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Management</a:t>
            </a:r>
            <a:r>
              <a:rPr sz="1300" b="1" spc="-5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602022"/>
            <a:ext cx="3198495" cy="0"/>
          </a:xfrm>
          <a:custGeom>
            <a:avLst/>
            <a:gdLst/>
            <a:ahLst/>
            <a:cxnLst/>
            <a:rect l="l" t="t" r="r" b="b"/>
            <a:pathLst>
              <a:path w="3198495">
                <a:moveTo>
                  <a:pt x="0" y="0"/>
                </a:moveTo>
                <a:lnTo>
                  <a:pt x="3197974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791394"/>
            <a:ext cx="5943600" cy="3190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912960"/>
            <a:ext cx="5943600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339280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Running</a:t>
            </a:r>
            <a:r>
              <a:rPr sz="1300" b="1" spc="-6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Service</a:t>
            </a:r>
            <a:r>
              <a:rPr sz="1300" b="1" spc="-6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Management</a:t>
            </a:r>
            <a:r>
              <a:rPr sz="1300" b="1" spc="-6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295718"/>
            <a:ext cx="3314700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263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5002020"/>
            <a:ext cx="33902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Running</a:t>
            </a:r>
            <a:r>
              <a:rPr sz="1300" b="1" spc="-6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Booking</a:t>
            </a:r>
            <a:r>
              <a:rPr sz="1300" b="1" spc="-6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Management</a:t>
            </a:r>
            <a:r>
              <a:rPr sz="1300" b="1" spc="-6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379189"/>
            <a:ext cx="3314700" cy="0"/>
          </a:xfrm>
          <a:custGeom>
            <a:avLst/>
            <a:gdLst/>
            <a:ahLst/>
            <a:cxnLst/>
            <a:rect l="l" t="t" r="r" b="b"/>
            <a:pathLst>
              <a:path w="3314700">
                <a:moveTo>
                  <a:pt x="0" y="0"/>
                </a:moveTo>
                <a:lnTo>
                  <a:pt x="3314263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606649"/>
            <a:ext cx="5943600" cy="3152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690120"/>
            <a:ext cx="5943599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17221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Running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API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Gateway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295718"/>
            <a:ext cx="2093595" cy="0"/>
          </a:xfrm>
          <a:custGeom>
            <a:avLst/>
            <a:gdLst/>
            <a:ahLst/>
            <a:cxnLst/>
            <a:rect l="l" t="t" r="r" b="b"/>
            <a:pathLst>
              <a:path w="2093595">
                <a:moveTo>
                  <a:pt x="0" y="0"/>
                </a:moveTo>
                <a:lnTo>
                  <a:pt x="2093235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5040120"/>
            <a:ext cx="25812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Running</a:t>
            </a:r>
            <a:r>
              <a:rPr sz="1300" b="1" spc="-6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Authentication</a:t>
            </a:r>
            <a:r>
              <a:rPr sz="1300" b="1" spc="-6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Security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417289"/>
            <a:ext cx="2500630" cy="0"/>
          </a:xfrm>
          <a:custGeom>
            <a:avLst/>
            <a:gdLst/>
            <a:ahLst/>
            <a:cxnLst/>
            <a:rect l="l" t="t" r="r" b="b"/>
            <a:pathLst>
              <a:path w="2500629">
                <a:moveTo>
                  <a:pt x="0" y="0"/>
                </a:moveTo>
                <a:lnTo>
                  <a:pt x="2500244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606649"/>
            <a:ext cx="5943600" cy="3190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728220"/>
            <a:ext cx="5943600" cy="3171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4914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This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is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the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Eureka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Service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where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we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show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all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Microservices: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749558"/>
            <a:ext cx="13017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Registrate</a:t>
            </a:r>
            <a:r>
              <a:rPr sz="1300" b="1" spc="-80" dirty="0">
                <a:latin typeface="Comic Sans MS"/>
                <a:cs typeface="Comic Sans MS"/>
              </a:rPr>
              <a:t> </a:t>
            </a:r>
            <a:r>
              <a:rPr sz="1300" b="1" spc="-20" dirty="0">
                <a:latin typeface="Comic Sans MS"/>
                <a:cs typeface="Comic Sans MS"/>
              </a:rPr>
              <a:t>User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5126727"/>
            <a:ext cx="1570355" cy="0"/>
          </a:xfrm>
          <a:custGeom>
            <a:avLst/>
            <a:gdLst/>
            <a:ahLst/>
            <a:cxnLst/>
            <a:rect l="l" t="t" r="r" b="b"/>
            <a:pathLst>
              <a:path w="1570355">
                <a:moveTo>
                  <a:pt x="0" y="0"/>
                </a:moveTo>
                <a:lnTo>
                  <a:pt x="1569936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406993"/>
            <a:ext cx="5943599" cy="30999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252938"/>
            <a:ext cx="5943600" cy="32384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83311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Login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spc="-20" dirty="0">
                <a:latin typeface="Comic Sans MS"/>
                <a:cs typeface="Comic Sans MS"/>
              </a:rPr>
              <a:t>user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295718"/>
            <a:ext cx="988694" cy="0"/>
          </a:xfrm>
          <a:custGeom>
            <a:avLst/>
            <a:gdLst/>
            <a:ahLst/>
            <a:cxnLst/>
            <a:rect l="l" t="t" r="r" b="b"/>
            <a:pathLst>
              <a:path w="988694">
                <a:moveTo>
                  <a:pt x="0" y="0"/>
                </a:moveTo>
                <a:lnTo>
                  <a:pt x="988493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5234378"/>
            <a:ext cx="31623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Putting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this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jwt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token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into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environment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611547"/>
            <a:ext cx="3837940" cy="0"/>
          </a:xfrm>
          <a:custGeom>
            <a:avLst/>
            <a:gdLst/>
            <a:ahLst/>
            <a:cxnLst/>
            <a:rect l="l" t="t" r="r" b="b"/>
            <a:pathLst>
              <a:path w="3837940">
                <a:moveTo>
                  <a:pt x="0" y="0"/>
                </a:moveTo>
                <a:lnTo>
                  <a:pt x="3837560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606649"/>
            <a:ext cx="5943600" cy="3200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922491"/>
            <a:ext cx="5943600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5521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Using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this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token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we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perform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operation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and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getting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some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information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295718"/>
            <a:ext cx="5291455" cy="0"/>
          </a:xfrm>
          <a:custGeom>
            <a:avLst/>
            <a:gdLst/>
            <a:ahLst/>
            <a:cxnLst/>
            <a:rect l="l" t="t" r="r" b="b"/>
            <a:pathLst>
              <a:path w="5291455">
                <a:moveTo>
                  <a:pt x="0" y="0"/>
                </a:moveTo>
                <a:lnTo>
                  <a:pt x="5291163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4973445"/>
            <a:ext cx="16275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Staff</a:t>
            </a:r>
            <a:r>
              <a:rPr sz="1300" b="1" spc="-5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350614"/>
            <a:ext cx="1570355" cy="0"/>
          </a:xfrm>
          <a:custGeom>
            <a:avLst/>
            <a:gdLst/>
            <a:ahLst/>
            <a:cxnLst/>
            <a:rect l="l" t="t" r="r" b="b"/>
            <a:pathLst>
              <a:path w="1570355">
                <a:moveTo>
                  <a:pt x="0" y="0"/>
                </a:moveTo>
                <a:lnTo>
                  <a:pt x="1569936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606649"/>
            <a:ext cx="5943600" cy="3124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491986"/>
            <a:ext cx="5943600" cy="34519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17653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Service</a:t>
            </a:r>
            <a:r>
              <a:rPr sz="1300" b="1" spc="-5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295718"/>
            <a:ext cx="1744980" cy="0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369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4874437"/>
            <a:ext cx="19088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Customer</a:t>
            </a:r>
            <a:r>
              <a:rPr sz="1300" b="1" spc="-7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251594"/>
            <a:ext cx="1918970" cy="0"/>
          </a:xfrm>
          <a:custGeom>
            <a:avLst/>
            <a:gdLst/>
            <a:ahLst/>
            <a:cxnLst/>
            <a:rect l="l" t="t" r="r" b="b"/>
            <a:pathLst>
              <a:path w="1918970">
                <a:moveTo>
                  <a:pt x="0" y="0"/>
                </a:moveTo>
                <a:lnTo>
                  <a:pt x="1918802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421928"/>
            <a:ext cx="5943599" cy="3209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381819"/>
            <a:ext cx="5943600" cy="3701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17627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Booking</a:t>
            </a:r>
            <a:r>
              <a:rPr sz="1300" b="1" spc="-6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295705"/>
            <a:ext cx="1802764" cy="0"/>
          </a:xfrm>
          <a:custGeom>
            <a:avLst/>
            <a:gdLst/>
            <a:ahLst/>
            <a:cxnLst/>
            <a:rect l="l" t="t" r="r" b="b"/>
            <a:pathLst>
              <a:path w="1802764">
                <a:moveTo>
                  <a:pt x="0" y="0"/>
                </a:moveTo>
                <a:lnTo>
                  <a:pt x="1802513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4891478"/>
            <a:ext cx="19088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Customer</a:t>
            </a:r>
            <a:r>
              <a:rPr sz="1300" b="1" spc="-7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7758" y="4891478"/>
            <a:ext cx="768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latin typeface="Comic Sans MS"/>
                <a:cs typeface="Comic Sans MS"/>
              </a:rPr>
              <a:t>Database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5268660"/>
            <a:ext cx="2849245" cy="0"/>
          </a:xfrm>
          <a:custGeom>
            <a:avLst/>
            <a:gdLst/>
            <a:ahLst/>
            <a:cxnLst/>
            <a:rect l="l" t="t" r="r" b="b"/>
            <a:pathLst>
              <a:path w="2849245">
                <a:moveTo>
                  <a:pt x="0" y="0"/>
                </a:moveTo>
                <a:lnTo>
                  <a:pt x="2849110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606649"/>
            <a:ext cx="5943600" cy="2857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394845"/>
            <a:ext cx="5943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22764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JUnit</a:t>
            </a:r>
            <a:r>
              <a:rPr sz="1300" b="1" spc="-5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Booking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316846"/>
            <a:ext cx="3122930" cy="0"/>
          </a:xfrm>
          <a:custGeom>
            <a:avLst/>
            <a:gdLst/>
            <a:ahLst/>
            <a:cxnLst/>
            <a:rect l="l" t="t" r="r" b="b"/>
            <a:pathLst>
              <a:path w="3122929">
                <a:moveTo>
                  <a:pt x="0" y="0"/>
                </a:moveTo>
                <a:lnTo>
                  <a:pt x="3122931" y="0"/>
                </a:lnTo>
              </a:path>
            </a:pathLst>
          </a:custGeom>
          <a:ln w="2014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4976297"/>
            <a:ext cx="21412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JUnit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Staff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374607"/>
            <a:ext cx="3122930" cy="0"/>
          </a:xfrm>
          <a:custGeom>
            <a:avLst/>
            <a:gdLst/>
            <a:ahLst/>
            <a:cxnLst/>
            <a:rect l="l" t="t" r="r" b="b"/>
            <a:pathLst>
              <a:path w="3122929">
                <a:moveTo>
                  <a:pt x="0" y="0"/>
                </a:moveTo>
                <a:lnTo>
                  <a:pt x="3122931" y="0"/>
                </a:lnTo>
              </a:path>
            </a:pathLst>
          </a:custGeom>
          <a:ln w="2014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462633"/>
            <a:ext cx="5943600" cy="31623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520370"/>
            <a:ext cx="59436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206311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JUnit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User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316846"/>
            <a:ext cx="3122930" cy="0"/>
          </a:xfrm>
          <a:custGeom>
            <a:avLst/>
            <a:gdLst/>
            <a:ahLst/>
            <a:cxnLst/>
            <a:rect l="l" t="t" r="r" b="b"/>
            <a:pathLst>
              <a:path w="3122929">
                <a:moveTo>
                  <a:pt x="0" y="0"/>
                </a:moveTo>
                <a:lnTo>
                  <a:pt x="3122931" y="0"/>
                </a:lnTo>
              </a:path>
            </a:pathLst>
          </a:custGeom>
          <a:ln w="2014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4900097"/>
            <a:ext cx="22790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JUnit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Service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298407"/>
            <a:ext cx="3122930" cy="0"/>
          </a:xfrm>
          <a:custGeom>
            <a:avLst/>
            <a:gdLst/>
            <a:ahLst/>
            <a:cxnLst/>
            <a:rect l="l" t="t" r="r" b="b"/>
            <a:pathLst>
              <a:path w="3122929">
                <a:moveTo>
                  <a:pt x="0" y="0"/>
                </a:moveTo>
                <a:lnTo>
                  <a:pt x="3122931" y="0"/>
                </a:lnTo>
              </a:path>
            </a:pathLst>
          </a:custGeom>
          <a:ln w="2014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462633"/>
            <a:ext cx="5943600" cy="30860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444170"/>
            <a:ext cx="5943599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5336012"/>
            <a:ext cx="4159250" cy="3601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Team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Leader</a:t>
            </a:r>
            <a:r>
              <a:rPr sz="1800" b="1" spc="-85" dirty="0">
                <a:latin typeface="Arial"/>
                <a:cs typeface="Arial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: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lang="en-US" sz="1700" b="1" spc="120" dirty="0">
                <a:latin typeface="Arial"/>
                <a:cs typeface="Arial"/>
              </a:rPr>
              <a:t>A</a:t>
            </a:r>
            <a:r>
              <a:rPr sz="1700" b="1" spc="120" dirty="0">
                <a:latin typeface="Arial"/>
                <a:cs typeface="Arial"/>
              </a:rPr>
              <a:t>tul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spc="90" dirty="0">
                <a:latin typeface="Arial"/>
                <a:cs typeface="Arial"/>
              </a:rPr>
              <a:t>Kuma</a:t>
            </a:r>
            <a:r>
              <a:rPr lang="en-US" sz="1700" b="1" spc="90" dirty="0">
                <a:latin typeface="Arial"/>
                <a:cs typeface="Arial"/>
              </a:rPr>
              <a:t>r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1800" dirty="0">
              <a:latin typeface="Arial"/>
              <a:cs typeface="Arial"/>
            </a:endParaRPr>
          </a:p>
          <a:p>
            <a:pPr marL="1822450">
              <a:lnSpc>
                <a:spcPct val="100000"/>
              </a:lnSpc>
            </a:pPr>
            <a:r>
              <a:rPr sz="1800" u="heavy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Spring Planning </a:t>
            </a:r>
            <a:r>
              <a:rPr sz="1800" u="heavy" spc="-1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Sheet</a:t>
            </a:r>
            <a:endParaRPr sz="1800" dirty="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1500" b="1" dirty="0">
                <a:latin typeface="Comic Sans MS"/>
                <a:cs typeface="Comic Sans MS"/>
              </a:rPr>
              <a:t>Overview of </a:t>
            </a:r>
            <a:r>
              <a:rPr sz="1500" b="1" spc="-10" dirty="0">
                <a:latin typeface="Comic Sans MS"/>
                <a:cs typeface="Comic Sans MS"/>
              </a:rPr>
              <a:t>Requirements</a:t>
            </a:r>
            <a:endParaRPr sz="1500" dirty="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1400" b="1" spc="-10" dirty="0">
                <a:latin typeface="Comic Sans MS"/>
                <a:cs typeface="Comic Sans MS"/>
              </a:rPr>
              <a:t>Technologies</a:t>
            </a:r>
            <a:endParaRPr sz="1400" dirty="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15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spc="-20" dirty="0">
                <a:solidFill>
                  <a:srgbClr val="374050"/>
                </a:solidFill>
                <a:latin typeface="Comic Sans MS"/>
                <a:cs typeface="Comic Sans MS"/>
              </a:rPr>
              <a:t>Java</a:t>
            </a:r>
            <a:endParaRPr sz="1300" dirty="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Spring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20" dirty="0">
                <a:solidFill>
                  <a:srgbClr val="374050"/>
                </a:solidFill>
                <a:latin typeface="Comic Sans MS"/>
                <a:cs typeface="Comic Sans MS"/>
              </a:rPr>
              <a:t>Boot</a:t>
            </a:r>
            <a:endParaRPr sz="1300" dirty="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Spring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Cloud</a:t>
            </a:r>
            <a:endParaRPr sz="1300" dirty="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Spring</a:t>
            </a:r>
            <a:r>
              <a:rPr sz="1300" spc="-3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Data</a:t>
            </a:r>
            <a:r>
              <a:rPr sz="1300" spc="-3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25" dirty="0">
                <a:solidFill>
                  <a:srgbClr val="374050"/>
                </a:solidFill>
                <a:latin typeface="Comic Sans MS"/>
                <a:cs typeface="Comic Sans MS"/>
              </a:rPr>
              <a:t>JPA</a:t>
            </a:r>
            <a:endParaRPr sz="1300" dirty="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MySQL/MariaDB</a:t>
            </a:r>
            <a:endParaRPr sz="1300" dirty="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RESTful</a:t>
            </a:r>
            <a:r>
              <a:rPr sz="1300" spc="-6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20" dirty="0">
                <a:solidFill>
                  <a:srgbClr val="374050"/>
                </a:solidFill>
                <a:latin typeface="Comic Sans MS"/>
                <a:cs typeface="Comic Sans MS"/>
              </a:rPr>
              <a:t>APIs</a:t>
            </a:r>
            <a:endParaRPr sz="1300" dirty="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933450"/>
            <a:ext cx="622935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45269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When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Staff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is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not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available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then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it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showing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Exceptional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316846"/>
            <a:ext cx="4533900" cy="0"/>
          </a:xfrm>
          <a:custGeom>
            <a:avLst/>
            <a:gdLst/>
            <a:ahLst/>
            <a:cxnLst/>
            <a:rect l="l" t="t" r="r" b="b"/>
            <a:pathLst>
              <a:path w="4533900">
                <a:moveTo>
                  <a:pt x="0" y="0"/>
                </a:moveTo>
                <a:lnTo>
                  <a:pt x="4533271" y="0"/>
                </a:lnTo>
              </a:path>
            </a:pathLst>
          </a:custGeom>
          <a:ln w="2014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5212314"/>
            <a:ext cx="52565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Then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we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change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the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Staff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booking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timing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Then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it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will</a:t>
            </a:r>
            <a:r>
              <a:rPr sz="1300" b="1" spc="-2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be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working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610611"/>
            <a:ext cx="5238750" cy="0"/>
          </a:xfrm>
          <a:custGeom>
            <a:avLst/>
            <a:gdLst/>
            <a:ahLst/>
            <a:cxnLst/>
            <a:rect l="l" t="t" r="r" b="b"/>
            <a:pathLst>
              <a:path w="5238750">
                <a:moveTo>
                  <a:pt x="0" y="0"/>
                </a:moveTo>
                <a:lnTo>
                  <a:pt x="5238442" y="0"/>
                </a:lnTo>
              </a:path>
            </a:pathLst>
          </a:custGeom>
          <a:ln w="2014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462633"/>
            <a:ext cx="5943600" cy="3133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756399"/>
            <a:ext cx="59436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24352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Service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r>
              <a:rPr sz="1300" b="1" spc="-240" dirty="0">
                <a:latin typeface="Comic Sans MS"/>
                <a:cs typeface="Comic Sans MS"/>
              </a:rPr>
              <a:t> </a:t>
            </a:r>
            <a:r>
              <a:rPr sz="1100" b="1" spc="-10" dirty="0">
                <a:latin typeface="Comic Sans MS"/>
                <a:cs typeface="Comic Sans MS"/>
              </a:rPr>
              <a:t>Database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295705"/>
            <a:ext cx="2384425" cy="0"/>
          </a:xfrm>
          <a:custGeom>
            <a:avLst/>
            <a:gdLst/>
            <a:ahLst/>
            <a:cxnLst/>
            <a:rect l="l" t="t" r="r" b="b"/>
            <a:pathLst>
              <a:path w="2384425">
                <a:moveTo>
                  <a:pt x="0" y="0"/>
                </a:moveTo>
                <a:lnTo>
                  <a:pt x="2383956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4973445"/>
            <a:ext cx="24415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Staff</a:t>
            </a:r>
            <a:r>
              <a:rPr sz="1300" b="1" spc="-8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Microservices</a:t>
            </a:r>
            <a:r>
              <a:rPr sz="1300" b="1" spc="-8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Database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350614"/>
            <a:ext cx="2442210" cy="0"/>
          </a:xfrm>
          <a:custGeom>
            <a:avLst/>
            <a:gdLst/>
            <a:ahLst/>
            <a:cxnLst/>
            <a:rect l="l" t="t" r="r" b="b"/>
            <a:pathLst>
              <a:path w="2442210">
                <a:moveTo>
                  <a:pt x="0" y="0"/>
                </a:moveTo>
                <a:lnTo>
                  <a:pt x="2442100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421928"/>
            <a:ext cx="5943600" cy="3124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700687"/>
            <a:ext cx="5943600" cy="27527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25476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Booking</a:t>
            </a:r>
            <a:r>
              <a:rPr sz="1300" b="1" spc="-4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Microservices</a:t>
            </a:r>
            <a:r>
              <a:rPr sz="1300" b="1" spc="-24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Database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295693"/>
            <a:ext cx="3256279" cy="0"/>
          </a:xfrm>
          <a:custGeom>
            <a:avLst/>
            <a:gdLst/>
            <a:ahLst/>
            <a:cxnLst/>
            <a:rect l="l" t="t" r="r" b="b"/>
            <a:pathLst>
              <a:path w="3256279">
                <a:moveTo>
                  <a:pt x="0" y="0"/>
                </a:moveTo>
                <a:lnTo>
                  <a:pt x="3256118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606649"/>
            <a:ext cx="5943600" cy="51244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3300" y="2524695"/>
            <a:ext cx="286258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dirty="0">
                <a:solidFill>
                  <a:srgbClr val="CC4025"/>
                </a:solidFill>
                <a:latin typeface="Times New Roman"/>
                <a:cs typeface="Times New Roman"/>
              </a:rPr>
              <a:t>Thank</a:t>
            </a:r>
            <a:r>
              <a:rPr sz="4700" spc="-60" dirty="0">
                <a:solidFill>
                  <a:srgbClr val="CC4025"/>
                </a:solidFill>
                <a:latin typeface="Times New Roman"/>
                <a:cs typeface="Times New Roman"/>
              </a:rPr>
              <a:t> </a:t>
            </a:r>
            <a:r>
              <a:rPr sz="4700" spc="-500" dirty="0">
                <a:solidFill>
                  <a:srgbClr val="CC4025"/>
                </a:solidFill>
                <a:latin typeface="Times New Roman"/>
                <a:cs typeface="Times New Roman"/>
              </a:rPr>
              <a:t>Y</a:t>
            </a:r>
            <a:r>
              <a:rPr sz="4700" spc="30" dirty="0">
                <a:solidFill>
                  <a:srgbClr val="CC4025"/>
                </a:solidFill>
                <a:latin typeface="Times New Roman"/>
                <a:cs typeface="Times New Roman"/>
              </a:rPr>
              <a:t>o</a:t>
            </a:r>
            <a:r>
              <a:rPr sz="4700" spc="35" dirty="0">
                <a:solidFill>
                  <a:srgbClr val="CC4025"/>
                </a:solidFill>
                <a:latin typeface="Times New Roman"/>
                <a:cs typeface="Times New Roman"/>
              </a:rPr>
              <a:t>u</a:t>
            </a:r>
            <a:endParaRPr sz="4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226433"/>
            <a:ext cx="2661920" cy="2719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Comic Sans MS"/>
                <a:cs typeface="Comic Sans MS"/>
              </a:rPr>
              <a:t>Main</a:t>
            </a:r>
            <a:r>
              <a:rPr sz="1500" b="1" spc="-35" dirty="0">
                <a:latin typeface="Comic Sans MS"/>
                <a:cs typeface="Comic Sans MS"/>
              </a:rPr>
              <a:t> </a:t>
            </a:r>
            <a:r>
              <a:rPr sz="1500" b="1" spc="-10" dirty="0">
                <a:latin typeface="Comic Sans MS"/>
                <a:cs typeface="Comic Sans MS"/>
              </a:rPr>
              <a:t>Features</a:t>
            </a:r>
            <a:endParaRPr sz="15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18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Admin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Services</a:t>
            </a:r>
            <a:r>
              <a:rPr sz="1300" spc="-7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Staff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Bookings</a:t>
            </a:r>
            <a:r>
              <a:rPr sz="1300" spc="-7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Customer</a:t>
            </a:r>
            <a:r>
              <a:rPr sz="1300" spc="-8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User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Functionalities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Browse</a:t>
            </a:r>
            <a:r>
              <a:rPr sz="1300" spc="-6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services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Book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appointments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bookings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446410"/>
            <a:ext cx="3293110" cy="4626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66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Comic Sans MS"/>
                <a:cs typeface="Comic Sans MS"/>
              </a:rPr>
              <a:t>Microservices</a:t>
            </a:r>
            <a:endParaRPr sz="15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15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latin typeface="Comic Sans MS"/>
                <a:cs typeface="Comic Sans MS"/>
              </a:rPr>
              <a:t>Service</a:t>
            </a:r>
            <a:r>
              <a:rPr sz="1500" b="1" spc="-40" dirty="0">
                <a:latin typeface="Comic Sans MS"/>
                <a:cs typeface="Comic Sans MS"/>
              </a:rPr>
              <a:t> </a:t>
            </a:r>
            <a:r>
              <a:rPr sz="1500" b="1" dirty="0">
                <a:latin typeface="Comic Sans MS"/>
                <a:cs typeface="Comic Sans MS"/>
              </a:rPr>
              <a:t>Registry</a:t>
            </a:r>
            <a:r>
              <a:rPr sz="1500" b="1" spc="-40" dirty="0">
                <a:latin typeface="Comic Sans MS"/>
                <a:cs typeface="Comic Sans MS"/>
              </a:rPr>
              <a:t> </a:t>
            </a:r>
            <a:r>
              <a:rPr sz="1500" b="1" dirty="0">
                <a:latin typeface="Comic Sans MS"/>
                <a:cs typeface="Comic Sans MS"/>
              </a:rPr>
              <a:t>and</a:t>
            </a:r>
            <a:r>
              <a:rPr sz="1500" b="1" spc="-35" dirty="0">
                <a:latin typeface="Comic Sans MS"/>
                <a:cs typeface="Comic Sans MS"/>
              </a:rPr>
              <a:t> </a:t>
            </a:r>
            <a:r>
              <a:rPr sz="1500" b="1" spc="-10" dirty="0">
                <a:latin typeface="Comic Sans MS"/>
                <a:cs typeface="Comic Sans MS"/>
              </a:rPr>
              <a:t>Discovery</a:t>
            </a:r>
            <a:endParaRPr sz="15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18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Observe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all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services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in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one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place.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Indicate</a:t>
            </a:r>
            <a:r>
              <a:rPr sz="1300" spc="-6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status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(UP/DOWN)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Load</a:t>
            </a:r>
            <a:r>
              <a:rPr sz="1300" spc="-3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balancing</a:t>
            </a:r>
            <a:endParaRPr sz="13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830"/>
              </a:spcBef>
              <a:buClr>
                <a:srgbClr val="374050"/>
              </a:buClr>
              <a:buFont typeface="Times New Roman"/>
              <a:buChar char="●"/>
            </a:pPr>
            <a:endParaRPr sz="13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b="1" dirty="0">
                <a:latin typeface="Comic Sans MS"/>
                <a:cs typeface="Comic Sans MS"/>
              </a:rPr>
              <a:t>API</a:t>
            </a:r>
            <a:r>
              <a:rPr sz="1500" b="1" spc="-30" dirty="0">
                <a:latin typeface="Comic Sans MS"/>
                <a:cs typeface="Comic Sans MS"/>
              </a:rPr>
              <a:t> </a:t>
            </a:r>
            <a:r>
              <a:rPr sz="1500" b="1" spc="-10" dirty="0">
                <a:latin typeface="Comic Sans MS"/>
                <a:cs typeface="Comic Sans MS"/>
              </a:rPr>
              <a:t>Gateway</a:t>
            </a:r>
            <a:endParaRPr sz="15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18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Validate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requests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Route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requests</a:t>
            </a:r>
            <a:endParaRPr sz="13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830"/>
              </a:spcBef>
              <a:buClr>
                <a:srgbClr val="374050"/>
              </a:buClr>
              <a:buFont typeface="Times New Roman"/>
              <a:buChar char="●"/>
            </a:pPr>
            <a:endParaRPr sz="13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latin typeface="Comic Sans MS"/>
                <a:cs typeface="Comic Sans MS"/>
              </a:rPr>
              <a:t>Authentication</a:t>
            </a:r>
            <a:r>
              <a:rPr sz="1500" b="1" spc="-110" dirty="0">
                <a:latin typeface="Comic Sans MS"/>
                <a:cs typeface="Comic Sans MS"/>
              </a:rPr>
              <a:t> </a:t>
            </a:r>
            <a:r>
              <a:rPr sz="1500" b="1" spc="-10" dirty="0">
                <a:latin typeface="Comic Sans MS"/>
                <a:cs typeface="Comic Sans MS"/>
              </a:rPr>
              <a:t>Service</a:t>
            </a:r>
            <a:endParaRPr sz="15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18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User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authentication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User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registration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JWT</a:t>
            </a:r>
            <a:r>
              <a:rPr sz="1300" spc="-3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token</a:t>
            </a:r>
            <a:r>
              <a:rPr sz="1300" spc="-3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generation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Role-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based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access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control</a:t>
            </a:r>
            <a:endParaRPr sz="13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226433"/>
            <a:ext cx="5360670" cy="664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Comic Sans MS"/>
                <a:cs typeface="Comic Sans MS"/>
              </a:rPr>
              <a:t>Service</a:t>
            </a:r>
            <a:r>
              <a:rPr sz="1500" b="1" spc="-75" dirty="0">
                <a:latin typeface="Comic Sans MS"/>
                <a:cs typeface="Comic Sans MS"/>
              </a:rPr>
              <a:t> </a:t>
            </a:r>
            <a:r>
              <a:rPr sz="1500" b="1" dirty="0">
                <a:latin typeface="Comic Sans MS"/>
                <a:cs typeface="Comic Sans MS"/>
              </a:rPr>
              <a:t>Management</a:t>
            </a:r>
            <a:r>
              <a:rPr sz="1500" b="1" spc="-70" dirty="0">
                <a:latin typeface="Comic Sans MS"/>
                <a:cs typeface="Comic Sans MS"/>
              </a:rPr>
              <a:t> </a:t>
            </a:r>
            <a:r>
              <a:rPr sz="1500" b="1" spc="-10" dirty="0">
                <a:latin typeface="Comic Sans MS"/>
                <a:cs typeface="Comic Sans MS"/>
              </a:rPr>
              <a:t>Microservice</a:t>
            </a:r>
            <a:endParaRPr sz="15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18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salon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services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(CRUD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operations)</a:t>
            </a:r>
            <a:endParaRPr sz="13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835"/>
              </a:spcBef>
              <a:buClr>
                <a:srgbClr val="374050"/>
              </a:buClr>
              <a:buFont typeface="Times New Roman"/>
              <a:buChar char="●"/>
            </a:pPr>
            <a:endParaRPr sz="13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latin typeface="Comic Sans MS"/>
                <a:cs typeface="Comic Sans MS"/>
              </a:rPr>
              <a:t>Staff</a:t>
            </a:r>
            <a:r>
              <a:rPr sz="1500" b="1" spc="-70" dirty="0">
                <a:latin typeface="Comic Sans MS"/>
                <a:cs typeface="Comic Sans MS"/>
              </a:rPr>
              <a:t> </a:t>
            </a:r>
            <a:r>
              <a:rPr sz="1500" b="1" dirty="0">
                <a:latin typeface="Comic Sans MS"/>
                <a:cs typeface="Comic Sans MS"/>
              </a:rPr>
              <a:t>Management</a:t>
            </a:r>
            <a:r>
              <a:rPr sz="1500" b="1" spc="-65" dirty="0">
                <a:latin typeface="Comic Sans MS"/>
                <a:cs typeface="Comic Sans MS"/>
              </a:rPr>
              <a:t> </a:t>
            </a:r>
            <a:r>
              <a:rPr sz="1500" b="1" spc="-10" dirty="0">
                <a:latin typeface="Comic Sans MS"/>
                <a:cs typeface="Comic Sans MS"/>
              </a:rPr>
              <a:t>Microservice</a:t>
            </a:r>
            <a:endParaRPr sz="15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18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staff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details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staff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assignments</a:t>
            </a:r>
            <a:endParaRPr sz="13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830"/>
              </a:spcBef>
              <a:buClr>
                <a:srgbClr val="374050"/>
              </a:buClr>
              <a:buFont typeface="Times New Roman"/>
              <a:buChar char="●"/>
            </a:pPr>
            <a:endParaRPr sz="13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b="1" dirty="0">
                <a:latin typeface="Comic Sans MS"/>
                <a:cs typeface="Comic Sans MS"/>
              </a:rPr>
              <a:t>Booking</a:t>
            </a:r>
            <a:r>
              <a:rPr sz="1500" b="1" spc="-75" dirty="0">
                <a:latin typeface="Comic Sans MS"/>
                <a:cs typeface="Comic Sans MS"/>
              </a:rPr>
              <a:t> </a:t>
            </a:r>
            <a:r>
              <a:rPr sz="1500" b="1" dirty="0">
                <a:latin typeface="Comic Sans MS"/>
                <a:cs typeface="Comic Sans MS"/>
              </a:rPr>
              <a:t>Management</a:t>
            </a:r>
            <a:r>
              <a:rPr sz="1500" b="1" spc="-70" dirty="0">
                <a:latin typeface="Comic Sans MS"/>
                <a:cs typeface="Comic Sans MS"/>
              </a:rPr>
              <a:t> </a:t>
            </a:r>
            <a:r>
              <a:rPr sz="1500" b="1" spc="-10" dirty="0">
                <a:latin typeface="Comic Sans MS"/>
                <a:cs typeface="Comic Sans MS"/>
              </a:rPr>
              <a:t>Microservice</a:t>
            </a:r>
            <a:endParaRPr sz="15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18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Handle</a:t>
            </a:r>
            <a:r>
              <a:rPr sz="1300" spc="-7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appointment</a:t>
            </a:r>
            <a:r>
              <a:rPr sz="1300" spc="-7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scheduling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bookings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Contain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booking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history</a:t>
            </a:r>
            <a:endParaRPr sz="13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830"/>
              </a:spcBef>
              <a:buClr>
                <a:srgbClr val="374050"/>
              </a:buClr>
              <a:buFont typeface="Times New Roman"/>
              <a:buChar char="●"/>
            </a:pPr>
            <a:endParaRPr sz="13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latin typeface="Comic Sans MS"/>
                <a:cs typeface="Comic Sans MS"/>
              </a:rPr>
              <a:t>Customer</a:t>
            </a:r>
            <a:r>
              <a:rPr sz="1500" b="1" spc="-45" dirty="0">
                <a:latin typeface="Comic Sans MS"/>
                <a:cs typeface="Comic Sans MS"/>
              </a:rPr>
              <a:t> </a:t>
            </a:r>
            <a:r>
              <a:rPr sz="1500" b="1" dirty="0">
                <a:latin typeface="Comic Sans MS"/>
                <a:cs typeface="Comic Sans MS"/>
              </a:rPr>
              <a:t>Management</a:t>
            </a:r>
            <a:r>
              <a:rPr sz="1500" b="1" spc="-45" dirty="0">
                <a:latin typeface="Comic Sans MS"/>
                <a:cs typeface="Comic Sans MS"/>
              </a:rPr>
              <a:t> </a:t>
            </a:r>
            <a:r>
              <a:rPr sz="1500" b="1" spc="-10" dirty="0">
                <a:latin typeface="Comic Sans MS"/>
                <a:cs typeface="Comic Sans MS"/>
              </a:rPr>
              <a:t>Microservice</a:t>
            </a:r>
            <a:endParaRPr sz="15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18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</a:t>
            </a:r>
            <a:r>
              <a:rPr sz="1300" spc="-6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customer</a:t>
            </a:r>
            <a:r>
              <a:rPr sz="1300" spc="-6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profiles</a:t>
            </a:r>
            <a:endParaRPr sz="13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345"/>
              </a:spcBef>
              <a:buClr>
                <a:srgbClr val="374050"/>
              </a:buClr>
              <a:buFont typeface="Times New Roman"/>
              <a:buChar char="●"/>
            </a:pPr>
            <a:endParaRPr sz="1300">
              <a:latin typeface="Comic Sans MS"/>
              <a:cs typeface="Comic Sans MS"/>
            </a:endParaRPr>
          </a:p>
          <a:p>
            <a:pPr marL="20955" algn="ctr">
              <a:lnSpc>
                <a:spcPct val="100000"/>
              </a:lnSpc>
            </a:pPr>
            <a:r>
              <a:rPr sz="1650" b="1" u="sng" spc="-1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Planning</a:t>
            </a:r>
            <a:endParaRPr sz="165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65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buFont typeface="Times New Roman"/>
              <a:buChar char="●"/>
              <a:tabLst>
                <a:tab pos="469265" algn="l"/>
              </a:tabLst>
            </a:pP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Requirements</a:t>
            </a:r>
            <a:r>
              <a:rPr sz="1300" spc="-2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Gathering</a:t>
            </a:r>
            <a:r>
              <a:rPr sz="1300" spc="-2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(1</a:t>
            </a:r>
            <a:r>
              <a:rPr sz="1300" spc="-2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20" dirty="0">
                <a:solidFill>
                  <a:srgbClr val="374050"/>
                </a:solidFill>
                <a:latin typeface="Comic Sans MS"/>
                <a:cs typeface="Comic Sans MS"/>
              </a:rPr>
              <a:t>day)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Understand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features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needed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for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admin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and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user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modules.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Identify</a:t>
            </a:r>
            <a:r>
              <a:rPr sz="1300" spc="-6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required</a:t>
            </a:r>
            <a:r>
              <a:rPr sz="1300" spc="-6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microservices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Architecture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Design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(1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20" dirty="0">
                <a:solidFill>
                  <a:srgbClr val="374050"/>
                </a:solidFill>
                <a:latin typeface="Comic Sans MS"/>
                <a:cs typeface="Comic Sans MS"/>
              </a:rPr>
              <a:t>day)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Design</a:t>
            </a:r>
            <a:r>
              <a:rPr sz="1300" spc="-2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microservices</a:t>
            </a:r>
            <a:r>
              <a:rPr sz="1300" spc="-2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architecture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Set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up</a:t>
            </a:r>
            <a:r>
              <a:rPr sz="1300" spc="-3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Registry</a:t>
            </a:r>
            <a:r>
              <a:rPr sz="1300" spc="-3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(Eureka)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and</a:t>
            </a:r>
            <a:r>
              <a:rPr sz="1300" spc="-3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API</a:t>
            </a:r>
            <a:r>
              <a:rPr sz="1300" spc="-3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Gateway</a:t>
            </a:r>
            <a:endParaRPr sz="13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22436"/>
            <a:ext cx="5838825" cy="815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omic Sans MS"/>
                <a:cs typeface="Comic Sans MS"/>
              </a:rPr>
              <a:t>Development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1300" b="1" dirty="0">
                <a:latin typeface="Comic Sans MS"/>
                <a:cs typeface="Comic Sans MS"/>
              </a:rPr>
              <a:t>Day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1-</a:t>
            </a:r>
            <a:r>
              <a:rPr sz="1300" b="1" dirty="0">
                <a:latin typeface="Comic Sans MS"/>
                <a:cs typeface="Comic Sans MS"/>
              </a:rPr>
              <a:t>3: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Service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Registry,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API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Gateway,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and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Authentication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76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</a:t>
            </a:r>
            <a:r>
              <a:rPr sz="1300" spc="-6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Registry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Set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up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Eureka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Server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for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Registry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&amp;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Discovery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API</a:t>
            </a:r>
            <a:r>
              <a:rPr sz="1300" spc="-2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Gateway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Implement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API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Gateway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for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routing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requests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Authentication</a:t>
            </a:r>
            <a:r>
              <a:rPr sz="1300" spc="-8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Service</a:t>
            </a:r>
            <a:endParaRPr sz="1300">
              <a:latin typeface="Comic Sans MS"/>
              <a:cs typeface="Comic Sans MS"/>
            </a:endParaRPr>
          </a:p>
          <a:p>
            <a:pPr marL="927100" marR="5080" lvl="1" indent="-228600">
              <a:lnSpc>
                <a:spcPct val="133500"/>
              </a:lnSpc>
              <a:buFont typeface="Times New Roman"/>
              <a:buChar char="●"/>
              <a:tabLst>
                <a:tab pos="927100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Develop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Authentication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for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user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login,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registration,</a:t>
            </a:r>
            <a:r>
              <a:rPr sz="1300" spc="-4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25" dirty="0">
                <a:solidFill>
                  <a:srgbClr val="374050"/>
                </a:solidFill>
                <a:latin typeface="Comic Sans MS"/>
                <a:cs typeface="Comic Sans MS"/>
              </a:rPr>
              <a:t>and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JWT</a:t>
            </a:r>
            <a:r>
              <a:rPr sz="1300" spc="-3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token</a:t>
            </a:r>
            <a:r>
              <a:rPr sz="1300" spc="-3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generation</a:t>
            </a:r>
            <a:endParaRPr sz="1300">
              <a:latin typeface="Comic Sans MS"/>
              <a:cs typeface="Comic Sans MS"/>
            </a:endParaRPr>
          </a:p>
          <a:p>
            <a:pPr marL="12700" marR="634365">
              <a:lnSpc>
                <a:spcPct val="174200"/>
              </a:lnSpc>
              <a:spcBef>
                <a:spcPts val="1465"/>
              </a:spcBef>
            </a:pPr>
            <a:r>
              <a:rPr sz="1300" b="1" dirty="0">
                <a:latin typeface="Comic Sans MS"/>
                <a:cs typeface="Comic Sans MS"/>
              </a:rPr>
              <a:t>Day</a:t>
            </a:r>
            <a:r>
              <a:rPr sz="1300" b="1" spc="-5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3-</a:t>
            </a:r>
            <a:r>
              <a:rPr sz="1300" b="1" dirty="0">
                <a:latin typeface="Comic Sans MS"/>
                <a:cs typeface="Comic Sans MS"/>
              </a:rPr>
              <a:t>4: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Service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Management,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Staff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Management,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and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Booking Management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75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</a:t>
            </a:r>
            <a:r>
              <a:rPr sz="1300" spc="-7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r>
              <a:rPr sz="1300" spc="-7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</a:t>
            </a:r>
            <a:endParaRPr sz="1300">
              <a:latin typeface="Comic Sans MS"/>
              <a:cs typeface="Comic Sans MS"/>
            </a:endParaRPr>
          </a:p>
          <a:p>
            <a:pPr marL="927100" marR="125730" lvl="1" indent="-228600">
              <a:lnSpc>
                <a:spcPct val="133500"/>
              </a:lnSpc>
              <a:spcBef>
                <a:spcPts val="5"/>
              </a:spcBef>
              <a:buFont typeface="Times New Roman"/>
              <a:buChar char="●"/>
              <a:tabLst>
                <a:tab pos="927100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Build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Service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(CRUD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operations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25" dirty="0">
                <a:solidFill>
                  <a:srgbClr val="374050"/>
                </a:solidFill>
                <a:latin typeface="Comic Sans MS"/>
                <a:cs typeface="Comic Sans MS"/>
              </a:rPr>
              <a:t>for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services)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Staff</a:t>
            </a:r>
            <a:r>
              <a:rPr sz="1300" spc="-6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r>
              <a:rPr sz="1300" spc="-6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</a:t>
            </a:r>
            <a:endParaRPr sz="1300">
              <a:latin typeface="Comic Sans MS"/>
              <a:cs typeface="Comic Sans MS"/>
            </a:endParaRPr>
          </a:p>
          <a:p>
            <a:pPr marL="927100" marR="119380" lvl="1" indent="-228600">
              <a:lnSpc>
                <a:spcPct val="133600"/>
              </a:lnSpc>
              <a:buFont typeface="Times New Roman"/>
              <a:buChar char="●"/>
              <a:tabLst>
                <a:tab pos="927100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Implement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Staff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(CRUD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operations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for</a:t>
            </a:r>
            <a:r>
              <a:rPr sz="1300" spc="-3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staff)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Booking</a:t>
            </a:r>
            <a:r>
              <a:rPr sz="1300" spc="-7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r>
              <a:rPr sz="1300" spc="-7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</a:t>
            </a:r>
            <a:endParaRPr sz="1300">
              <a:latin typeface="Comic Sans MS"/>
              <a:cs typeface="Comic Sans MS"/>
            </a:endParaRPr>
          </a:p>
          <a:p>
            <a:pPr marL="927100" marR="560705" lvl="1" indent="-228600">
              <a:lnSpc>
                <a:spcPct val="133500"/>
              </a:lnSpc>
              <a:buFont typeface="Times New Roman"/>
              <a:buChar char="●"/>
              <a:tabLst>
                <a:tab pos="927100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Develop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Booking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(appointment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scheduling,</a:t>
            </a:r>
            <a:r>
              <a:rPr sz="1300" spc="-6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booking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status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management)</a:t>
            </a:r>
            <a:endParaRPr sz="1300">
              <a:latin typeface="Comic Sans MS"/>
              <a:cs typeface="Comic Sans MS"/>
            </a:endParaRPr>
          </a:p>
          <a:p>
            <a:pPr lvl="1">
              <a:lnSpc>
                <a:spcPct val="100000"/>
              </a:lnSpc>
              <a:spcBef>
                <a:spcPts val="810"/>
              </a:spcBef>
              <a:buClr>
                <a:srgbClr val="374050"/>
              </a:buClr>
              <a:buFont typeface="Times New Roman"/>
              <a:buChar char="●"/>
            </a:pPr>
            <a:endParaRPr sz="13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Comic Sans MS"/>
                <a:cs typeface="Comic Sans MS"/>
              </a:rPr>
              <a:t>Day</a:t>
            </a:r>
            <a:r>
              <a:rPr sz="1300" b="1" spc="-5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5-</a:t>
            </a:r>
            <a:r>
              <a:rPr sz="1300" b="1" dirty="0">
                <a:latin typeface="Comic Sans MS"/>
                <a:cs typeface="Comic Sans MS"/>
              </a:rPr>
              <a:t>7: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Customer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Management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and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Remaining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Tasks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1760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Customer</a:t>
            </a:r>
            <a:r>
              <a:rPr sz="1300" spc="-9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r>
              <a:rPr sz="1300" spc="-8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</a:t>
            </a:r>
            <a:endParaRPr sz="1300">
              <a:latin typeface="Comic Sans MS"/>
              <a:cs typeface="Comic Sans MS"/>
            </a:endParaRPr>
          </a:p>
          <a:p>
            <a:pPr marL="927100" marR="115570" lvl="1" indent="-228600">
              <a:lnSpc>
                <a:spcPct val="133500"/>
              </a:lnSpc>
              <a:buFont typeface="Times New Roman"/>
              <a:buChar char="●"/>
              <a:tabLst>
                <a:tab pos="927100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Build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Customer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Management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Microservice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(profile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and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booking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history</a:t>
            </a:r>
            <a:r>
              <a:rPr sz="1300" spc="-5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management)</a:t>
            </a:r>
            <a:endParaRPr sz="13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2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Remaining</a:t>
            </a:r>
            <a:r>
              <a:rPr sz="1300" spc="-6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20" dirty="0">
                <a:solidFill>
                  <a:srgbClr val="374050"/>
                </a:solidFill>
                <a:latin typeface="Comic Sans MS"/>
                <a:cs typeface="Comic Sans MS"/>
              </a:rPr>
              <a:t>Tasks</a:t>
            </a:r>
            <a:endParaRPr sz="13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520"/>
              </a:spcBef>
              <a:buFont typeface="Times New Roman"/>
              <a:buChar char="●"/>
              <a:tabLst>
                <a:tab pos="926465" algn="l"/>
              </a:tabLst>
            </a:pP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Complete</a:t>
            </a:r>
            <a:r>
              <a:rPr sz="1300" spc="-50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any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remaining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tasks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dirty="0">
                <a:solidFill>
                  <a:srgbClr val="374050"/>
                </a:solidFill>
                <a:latin typeface="Comic Sans MS"/>
                <a:cs typeface="Comic Sans MS"/>
              </a:rPr>
              <a:t>or</a:t>
            </a:r>
            <a:r>
              <a:rPr sz="1300" spc="-45" dirty="0">
                <a:solidFill>
                  <a:srgbClr val="374050"/>
                </a:solidFill>
                <a:latin typeface="Comic Sans MS"/>
                <a:cs typeface="Comic Sans MS"/>
              </a:rPr>
              <a:t> </a:t>
            </a:r>
            <a:r>
              <a:rPr sz="1300" spc="-10" dirty="0">
                <a:solidFill>
                  <a:srgbClr val="374050"/>
                </a:solidFill>
                <a:latin typeface="Comic Sans MS"/>
                <a:cs typeface="Comic Sans MS"/>
              </a:rPr>
              <a:t>features</a:t>
            </a:r>
            <a:endParaRPr sz="13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9844"/>
            <a:ext cx="4879340" cy="250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omic Sans MS"/>
                <a:cs typeface="Comic Sans MS"/>
              </a:rPr>
              <a:t>Database</a:t>
            </a:r>
            <a:r>
              <a:rPr sz="1400" b="1" spc="-75" dirty="0">
                <a:latin typeface="Comic Sans MS"/>
                <a:cs typeface="Comic Sans MS"/>
              </a:rPr>
              <a:t> </a:t>
            </a:r>
            <a:r>
              <a:rPr sz="1400" b="1" spc="-10" dirty="0">
                <a:latin typeface="Comic Sans MS"/>
                <a:cs typeface="Comic Sans MS"/>
              </a:rPr>
              <a:t>Design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200" dirty="0">
                <a:latin typeface="Comic Sans MS"/>
                <a:cs typeface="Comic Sans MS"/>
              </a:rPr>
              <a:t>A</a:t>
            </a:r>
            <a:r>
              <a:rPr sz="1200" spc="-15" dirty="0">
                <a:latin typeface="Comic Sans MS"/>
                <a:cs typeface="Comic Sans MS"/>
              </a:rPr>
              <a:t> </a:t>
            </a:r>
            <a:r>
              <a:rPr sz="1200" b="1" dirty="0">
                <a:latin typeface="Comic Sans MS"/>
                <a:cs typeface="Comic Sans MS"/>
              </a:rPr>
              <a:t>Database</a:t>
            </a:r>
            <a:r>
              <a:rPr sz="1200" b="1" spc="-5" dirty="0">
                <a:latin typeface="Comic Sans MS"/>
                <a:cs typeface="Comic Sans MS"/>
              </a:rPr>
              <a:t> </a:t>
            </a:r>
            <a:r>
              <a:rPr sz="1200" b="1" spc="-10" dirty="0">
                <a:latin typeface="Comic Sans MS"/>
                <a:cs typeface="Comic Sans MS"/>
              </a:rPr>
              <a:t>Design</a:t>
            </a:r>
            <a:r>
              <a:rPr sz="1200" b="1" spc="-165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shows</a:t>
            </a:r>
            <a:r>
              <a:rPr sz="1200" spc="-5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the</a:t>
            </a:r>
            <a:r>
              <a:rPr sz="1200" spc="-5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tables,</a:t>
            </a:r>
            <a:r>
              <a:rPr sz="1200" spc="-5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their</a:t>
            </a:r>
            <a:r>
              <a:rPr sz="1200" spc="-10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fields,</a:t>
            </a:r>
            <a:r>
              <a:rPr sz="1200" spc="-5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and</a:t>
            </a:r>
            <a:r>
              <a:rPr sz="1200" spc="-5" dirty="0">
                <a:latin typeface="Comic Sans MS"/>
                <a:cs typeface="Comic Sans MS"/>
              </a:rPr>
              <a:t> </a:t>
            </a:r>
            <a:r>
              <a:rPr sz="1200" spc="-10" dirty="0">
                <a:latin typeface="Comic Sans MS"/>
                <a:cs typeface="Comic Sans MS"/>
              </a:rPr>
              <a:t>relationships.</a:t>
            </a:r>
            <a:endParaRPr sz="12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5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200" b="1" spc="-10" dirty="0">
                <a:latin typeface="Comic Sans MS"/>
                <a:cs typeface="Comic Sans MS"/>
              </a:rPr>
              <a:t>Tables</a:t>
            </a:r>
            <a:r>
              <a:rPr sz="1200" spc="-10" dirty="0">
                <a:latin typeface="Comic Sans MS"/>
                <a:cs typeface="Comic Sans MS"/>
              </a:rPr>
              <a:t>:</a:t>
            </a:r>
            <a:endParaRPr sz="12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Times New Roman"/>
              <a:buChar char="○"/>
              <a:tabLst>
                <a:tab pos="926465" algn="l"/>
              </a:tabLst>
            </a:pP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users</a:t>
            </a:r>
            <a:r>
              <a:rPr sz="1200" dirty="0">
                <a:latin typeface="Comic Sans MS"/>
                <a:cs typeface="Comic Sans MS"/>
              </a:rPr>
              <a:t>:</a:t>
            </a:r>
            <a:r>
              <a:rPr sz="1200" spc="-30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id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30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username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25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password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30" dirty="0">
                <a:latin typeface="Comic Sans MS"/>
                <a:cs typeface="Comic Sans MS"/>
              </a:rPr>
              <a:t> </a:t>
            </a:r>
            <a:r>
              <a:rPr sz="1200" spc="-20" dirty="0">
                <a:solidFill>
                  <a:srgbClr val="178037"/>
                </a:solidFill>
                <a:latin typeface="Comic Sans MS"/>
                <a:cs typeface="Comic Sans MS"/>
              </a:rPr>
              <a:t>role</a:t>
            </a:r>
            <a:endParaRPr sz="12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484"/>
              </a:spcBef>
              <a:buClr>
                <a:srgbClr val="000000"/>
              </a:buClr>
              <a:buFont typeface="Times New Roman"/>
              <a:buChar char="○"/>
              <a:tabLst>
                <a:tab pos="926465" algn="l"/>
              </a:tabLst>
            </a:pP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services</a:t>
            </a:r>
            <a:r>
              <a:rPr sz="1200" dirty="0">
                <a:latin typeface="Comic Sans MS"/>
                <a:cs typeface="Comic Sans MS"/>
              </a:rPr>
              <a:t>:</a:t>
            </a:r>
            <a:r>
              <a:rPr sz="1200" spc="-30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id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25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name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25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detail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25" dirty="0"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178037"/>
                </a:solidFill>
                <a:latin typeface="Comic Sans MS"/>
                <a:cs typeface="Comic Sans MS"/>
              </a:rPr>
              <a:t>price,type</a:t>
            </a:r>
            <a:endParaRPr sz="12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Times New Roman"/>
              <a:buChar char="○"/>
              <a:tabLst>
                <a:tab pos="926465" algn="l"/>
              </a:tabLst>
            </a:pP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staff</a:t>
            </a:r>
            <a:r>
              <a:rPr sz="1200" dirty="0">
                <a:latin typeface="Comic Sans MS"/>
                <a:cs typeface="Comic Sans MS"/>
              </a:rPr>
              <a:t>:</a:t>
            </a:r>
            <a:r>
              <a:rPr sz="1200" spc="-30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id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25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name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25" dirty="0"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178037"/>
                </a:solidFill>
                <a:latin typeface="Comic Sans MS"/>
                <a:cs typeface="Comic Sans MS"/>
              </a:rPr>
              <a:t>details,gender,serviceId</a:t>
            </a:r>
            <a:endParaRPr sz="12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484"/>
              </a:spcBef>
              <a:buClr>
                <a:srgbClr val="000000"/>
              </a:buClr>
              <a:buFont typeface="Times New Roman"/>
              <a:buChar char="○"/>
              <a:tabLst>
                <a:tab pos="926465" algn="l"/>
              </a:tabLst>
            </a:pP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bookings</a:t>
            </a:r>
            <a:r>
              <a:rPr sz="1200" dirty="0">
                <a:latin typeface="Comic Sans MS"/>
                <a:cs typeface="Comic Sans MS"/>
              </a:rPr>
              <a:t>:</a:t>
            </a:r>
            <a:r>
              <a:rPr sz="1200" spc="-30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id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30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user_id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25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service_id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30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staff_id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25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time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30" dirty="0"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178037"/>
                </a:solidFill>
                <a:latin typeface="Comic Sans MS"/>
                <a:cs typeface="Comic Sans MS"/>
              </a:rPr>
              <a:t>status</a:t>
            </a:r>
            <a:endParaRPr sz="1200">
              <a:latin typeface="Comic Sans MS"/>
              <a:cs typeface="Comic Sans MS"/>
            </a:endParaRPr>
          </a:p>
          <a:p>
            <a:pPr marL="469265" indent="-227965">
              <a:lnSpc>
                <a:spcPct val="100000"/>
              </a:lnSpc>
              <a:spcBef>
                <a:spcPts val="484"/>
              </a:spcBef>
              <a:buFont typeface="Times New Roman"/>
              <a:buChar char="●"/>
              <a:tabLst>
                <a:tab pos="469265" algn="l"/>
              </a:tabLst>
            </a:pPr>
            <a:r>
              <a:rPr sz="1200" b="1" spc="-10" dirty="0">
                <a:latin typeface="Comic Sans MS"/>
                <a:cs typeface="Comic Sans MS"/>
              </a:rPr>
              <a:t>Relationships</a:t>
            </a:r>
            <a:r>
              <a:rPr sz="1200" spc="-10" dirty="0">
                <a:latin typeface="Comic Sans MS"/>
                <a:cs typeface="Comic Sans MS"/>
              </a:rPr>
              <a:t>:</a:t>
            </a:r>
            <a:endParaRPr sz="1200">
              <a:latin typeface="Comic Sans MS"/>
              <a:cs typeface="Comic Sans MS"/>
            </a:endParaRPr>
          </a:p>
          <a:p>
            <a:pPr marL="926465" lvl="1" indent="-22796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Times New Roman"/>
              <a:buChar char="○"/>
              <a:tabLst>
                <a:tab pos="926465" algn="l"/>
              </a:tabLst>
            </a:pP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bookings</a:t>
            </a:r>
            <a:r>
              <a:rPr sz="1200" spc="-15" dirty="0">
                <a:solidFill>
                  <a:srgbClr val="178037"/>
                </a:solidFill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table</a:t>
            </a:r>
            <a:r>
              <a:rPr sz="1200" spc="-15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links</a:t>
            </a:r>
            <a:r>
              <a:rPr sz="1200" spc="-15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users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15" dirty="0">
                <a:latin typeface="Comic Sans MS"/>
                <a:cs typeface="Comic Sans MS"/>
              </a:rPr>
              <a:t> </a:t>
            </a:r>
            <a:r>
              <a:rPr sz="1200" dirty="0">
                <a:solidFill>
                  <a:srgbClr val="178037"/>
                </a:solidFill>
                <a:latin typeface="Comic Sans MS"/>
                <a:cs typeface="Comic Sans MS"/>
              </a:rPr>
              <a:t>services</a:t>
            </a:r>
            <a:r>
              <a:rPr sz="1200" dirty="0">
                <a:latin typeface="Comic Sans MS"/>
                <a:cs typeface="Comic Sans MS"/>
              </a:rPr>
              <a:t>,</a:t>
            </a:r>
            <a:r>
              <a:rPr sz="1200" spc="-15" dirty="0">
                <a:latin typeface="Comic Sans MS"/>
                <a:cs typeface="Comic Sans MS"/>
              </a:rPr>
              <a:t> </a:t>
            </a:r>
            <a:r>
              <a:rPr sz="1200" dirty="0">
                <a:latin typeface="Comic Sans MS"/>
                <a:cs typeface="Comic Sans MS"/>
              </a:rPr>
              <a:t>and</a:t>
            </a:r>
            <a:r>
              <a:rPr sz="1200" spc="-15" dirty="0">
                <a:latin typeface="Comic Sans MS"/>
                <a:cs typeface="Comic Sans MS"/>
              </a:rPr>
              <a:t> </a:t>
            </a:r>
            <a:r>
              <a:rPr sz="1200" spc="-10" dirty="0">
                <a:solidFill>
                  <a:srgbClr val="178037"/>
                </a:solidFill>
                <a:latin typeface="Comic Sans MS"/>
                <a:cs typeface="Comic Sans MS"/>
              </a:rPr>
              <a:t>staff</a:t>
            </a:r>
            <a:r>
              <a:rPr sz="1200" spc="-10" dirty="0">
                <a:latin typeface="Comic Sans MS"/>
                <a:cs typeface="Comic Sans MS"/>
              </a:rPr>
              <a:t>.</a:t>
            </a:r>
            <a:endParaRPr sz="1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4011197"/>
            <a:ext cx="17259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Use</a:t>
            </a:r>
            <a:r>
              <a:rPr sz="1300" b="1" spc="-3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Case</a:t>
            </a:r>
            <a:r>
              <a:rPr sz="1300" b="1" spc="-30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Diagrams:-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4540766"/>
            <a:ext cx="1744980" cy="0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369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708" y="5197059"/>
            <a:ext cx="5707234" cy="34133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933450"/>
            <a:ext cx="5943600" cy="16668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2857810"/>
            <a:ext cx="5943600" cy="18764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450" y="4991726"/>
            <a:ext cx="5867399" cy="1857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450" y="7106592"/>
            <a:ext cx="59436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1103287"/>
            <a:ext cx="20859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Postman</a:t>
            </a:r>
            <a:r>
              <a:rPr sz="1300" b="1" spc="-5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Folder</a:t>
            </a:r>
            <a:r>
              <a:rPr sz="1300" b="1" spc="-5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Structure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480450"/>
            <a:ext cx="2384425" cy="0"/>
          </a:xfrm>
          <a:custGeom>
            <a:avLst/>
            <a:gdLst/>
            <a:ahLst/>
            <a:cxnLst/>
            <a:rect l="l" t="t" r="r" b="b"/>
            <a:pathLst>
              <a:path w="2384425">
                <a:moveTo>
                  <a:pt x="0" y="0"/>
                </a:moveTo>
                <a:lnTo>
                  <a:pt x="2383956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5306820"/>
            <a:ext cx="1986914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Eclipse</a:t>
            </a:r>
            <a:r>
              <a:rPr sz="1300" b="1" spc="-5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Folder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Structure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683983"/>
            <a:ext cx="2384425" cy="0"/>
          </a:xfrm>
          <a:custGeom>
            <a:avLst/>
            <a:gdLst/>
            <a:ahLst/>
            <a:cxnLst/>
            <a:rect l="l" t="t" r="r" b="b"/>
            <a:pathLst>
              <a:path w="2384425">
                <a:moveTo>
                  <a:pt x="0" y="0"/>
                </a:moveTo>
                <a:lnTo>
                  <a:pt x="2383956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606655"/>
            <a:ext cx="5943600" cy="34575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810187"/>
            <a:ext cx="594360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700" y="918548"/>
            <a:ext cx="20034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Running</a:t>
            </a:r>
            <a:r>
              <a:rPr sz="1300" b="1" spc="-50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Service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Registry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295718"/>
            <a:ext cx="2384425" cy="0"/>
          </a:xfrm>
          <a:custGeom>
            <a:avLst/>
            <a:gdLst/>
            <a:ahLst/>
            <a:cxnLst/>
            <a:rect l="l" t="t" r="r" b="b"/>
            <a:pathLst>
              <a:path w="2384425">
                <a:moveTo>
                  <a:pt x="0" y="0"/>
                </a:moveTo>
                <a:lnTo>
                  <a:pt x="2383956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5011545"/>
            <a:ext cx="17843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dirty="0">
                <a:latin typeface="Comic Sans MS"/>
                <a:cs typeface="Comic Sans MS"/>
              </a:rPr>
              <a:t>Running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dirty="0">
                <a:latin typeface="Comic Sans MS"/>
                <a:cs typeface="Comic Sans MS"/>
              </a:rPr>
              <a:t>Config</a:t>
            </a:r>
            <a:r>
              <a:rPr sz="1300" b="1" spc="-45" dirty="0">
                <a:latin typeface="Comic Sans MS"/>
                <a:cs typeface="Comic Sans MS"/>
              </a:rPr>
              <a:t> </a:t>
            </a:r>
            <a:r>
              <a:rPr sz="1300" b="1" spc="-10" dirty="0">
                <a:latin typeface="Comic Sans MS"/>
                <a:cs typeface="Comic Sans MS"/>
              </a:rPr>
              <a:t>Server</a:t>
            </a:r>
            <a:endParaRPr sz="130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5388714"/>
            <a:ext cx="2384425" cy="0"/>
          </a:xfrm>
          <a:custGeom>
            <a:avLst/>
            <a:gdLst/>
            <a:ahLst/>
            <a:cxnLst/>
            <a:rect l="l" t="t" r="r" b="b"/>
            <a:pathLst>
              <a:path w="2384425">
                <a:moveTo>
                  <a:pt x="0" y="0"/>
                </a:moveTo>
                <a:lnTo>
                  <a:pt x="2383956" y="0"/>
                </a:lnTo>
              </a:path>
            </a:pathLst>
          </a:custGeom>
          <a:ln w="1159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50" y="1606655"/>
            <a:ext cx="5943600" cy="3162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450" y="5738793"/>
            <a:ext cx="5943599" cy="32099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533</Words>
  <Application>Microsoft Office PowerPoint</Application>
  <PresentationFormat>Custom</PresentationFormat>
  <Paragraphs>129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</vt:lpstr>
      <vt:lpstr>Comic Sans MS</vt:lpstr>
      <vt:lpstr>Times New Roman</vt:lpstr>
      <vt:lpstr>Office Theme</vt:lpstr>
      <vt:lpstr>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atul kumar</dc:creator>
  <cp:lastModifiedBy>atul kumar</cp:lastModifiedBy>
  <cp:revision>1</cp:revision>
  <dcterms:created xsi:type="dcterms:W3CDTF">2024-09-02T09:46:03Z</dcterms:created>
  <dcterms:modified xsi:type="dcterms:W3CDTF">2024-09-02T09:47:22Z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er">
    <vt:lpwstr>Skia/PDF m129 Google Docs Renderer</vt:lpwstr>
  </property>
</Properties>
</file>